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331" r:id="rId3"/>
    <p:sldId id="289" r:id="rId4"/>
    <p:sldId id="292" r:id="rId5"/>
    <p:sldId id="290" r:id="rId6"/>
    <p:sldId id="325" r:id="rId7"/>
    <p:sldId id="326" r:id="rId8"/>
    <p:sldId id="327" r:id="rId9"/>
    <p:sldId id="328" r:id="rId10"/>
    <p:sldId id="329" r:id="rId11"/>
    <p:sldId id="314" r:id="rId12"/>
    <p:sldId id="293" r:id="rId13"/>
    <p:sldId id="315" r:id="rId14"/>
    <p:sldId id="316" r:id="rId15"/>
    <p:sldId id="257" r:id="rId16"/>
    <p:sldId id="296" r:id="rId17"/>
    <p:sldId id="308" r:id="rId18"/>
    <p:sldId id="309" r:id="rId19"/>
    <p:sldId id="311" r:id="rId20"/>
    <p:sldId id="310" r:id="rId21"/>
    <p:sldId id="317" r:id="rId22"/>
    <p:sldId id="297" r:id="rId23"/>
    <p:sldId id="312" r:id="rId24"/>
    <p:sldId id="330" r:id="rId25"/>
    <p:sldId id="313" r:id="rId26"/>
    <p:sldId id="295" r:id="rId27"/>
    <p:sldId id="299" r:id="rId28"/>
    <p:sldId id="318" r:id="rId29"/>
    <p:sldId id="300" r:id="rId30"/>
    <p:sldId id="301" r:id="rId31"/>
    <p:sldId id="302" r:id="rId32"/>
    <p:sldId id="303" r:id="rId33"/>
    <p:sldId id="304" r:id="rId34"/>
    <p:sldId id="306" r:id="rId35"/>
    <p:sldId id="286" r:id="rId36"/>
    <p:sldId id="305" r:id="rId37"/>
    <p:sldId id="3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80" d="100"/>
          <a:sy n="80" d="100"/>
        </p:scale>
        <p:origin x="1704" y="9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2022-03-03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617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09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342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2022-03-03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1913783116" TargetMode="External"/><Relationship Id="rId2" Type="http://schemas.openxmlformats.org/officeDocument/2006/relationships/hyperlink" Target="https://doi.org/10.1111/jzo.12290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07/s00442-021-04965-0" TargetMode="External"/><Relationship Id="rId5" Type="http://schemas.openxmlformats.org/officeDocument/2006/relationships/hyperlink" Target="https://doi.org/10.2980/i1195-6860-12-1-68.1" TargetMode="External"/><Relationship Id="rId4" Type="http://schemas.openxmlformats.org/officeDocument/2006/relationships/hyperlink" Target="https://doi.org/10.1016/0376-6357(95)00018-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cs typeface="Arial" panose="020B0604020202020204" pitchFamily="34" charset="0"/>
              </a:rPr>
              <a:t>How do resource abundance and stochasticity affect animal movement?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deer only stops at vegetation-rich patches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581" y="1382641"/>
            <a:ext cx="8290837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2016640" y="6141041"/>
            <a:ext cx="8158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Foraging deer,</a:t>
            </a:r>
          </a:p>
          <a:p>
            <a:pPr algn="ctr"/>
            <a:r>
              <a:rPr lang="en-CA" dirty="0"/>
              <a:t>https://www.havahart.com/media/Articles/Havahart/Protecting-Plants-from-Deer.jpg</a:t>
            </a:r>
          </a:p>
        </p:txBody>
      </p:sp>
    </p:spTree>
    <p:extLst>
      <p:ext uri="{BB962C8B-B14F-4D97-AF65-F5344CB8AC3E}">
        <p14:creationId xmlns:p14="http://schemas.microsoft.com/office/powerpoint/2010/main" val="51442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A4E-B25A-48F9-AD4E-6EFE00C5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DC145-7739-48BA-A0E6-F1761E34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F475154-52A5-4B1E-A4D3-936EBD22F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1174750"/>
            <a:ext cx="5181600" cy="5181600"/>
          </a:xfrm>
        </p:spPr>
      </p:pic>
    </p:spTree>
    <p:extLst>
      <p:ext uri="{BB962C8B-B14F-4D97-AF65-F5344CB8AC3E}">
        <p14:creationId xmlns:p14="http://schemas.microsoft.com/office/powerpoint/2010/main" val="411048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0423"/>
          <a:stretch/>
        </p:blipFill>
        <p:spPr>
          <a:xfrm>
            <a:off x="312000" y="681038"/>
            <a:ext cx="8122397" cy="5117730"/>
          </a:xfrm>
          <a:prstGeom prst="rect">
            <a:avLst/>
          </a:prstGeom>
        </p:spPr>
      </p:pic>
      <p:pic>
        <p:nvPicPr>
          <p:cNvPr id="4" name="Picture 3" descr="A brown bear in a field&#10;&#10;Description automatically generated with low confidence">
            <a:extLst>
              <a:ext uri="{FF2B5EF4-FFF2-40B4-BE49-F238E27FC236}">
                <a16:creationId xmlns:a16="http://schemas.microsoft.com/office/drawing/2014/main" id="{5046F5D3-A25F-469A-B497-4BF663A80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07" y="258349"/>
            <a:ext cx="3157193" cy="2103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8722807" y="2376802"/>
            <a:ext cx="315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Brown bear,</a:t>
            </a:r>
          </a:p>
          <a:p>
            <a:pPr algn="ctr"/>
            <a:r>
              <a:rPr lang="en-CA" dirty="0"/>
              <a:t>Photo by Yathin S Krishnappa</a:t>
            </a:r>
          </a:p>
        </p:txBody>
      </p:sp>
      <p:pic>
        <p:nvPicPr>
          <p:cNvPr id="8" name="Picture 7" descr="A leopard climbing a tree&#10;&#10;Description automatically generated with low confidence">
            <a:extLst>
              <a:ext uri="{FF2B5EF4-FFF2-40B4-BE49-F238E27FC236}">
                <a16:creationId xmlns:a16="http://schemas.microsoft.com/office/drawing/2014/main" id="{0B708A5D-74F0-4A5B-A23B-2A9286F5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79" y="3079481"/>
            <a:ext cx="3064521" cy="30594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8815479" y="6171789"/>
            <a:ext cx="306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Leopard,</a:t>
            </a:r>
          </a:p>
          <a:p>
            <a:pPr algn="ctr"/>
            <a:r>
              <a:rPr lang="en-CA" dirty="0"/>
              <a:t>Photo by Sumeet Moghe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3453937" y="6050664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20849B-33AB-431A-9E8E-731BA22F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4" name="Picture 3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8DCA3656-B1B0-4221-AF61-17E7D37E6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350165-8BFD-4AB3-8871-BA3E0A70802B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5C81-002E-49E9-A4CB-293ED3B95C17}"/>
              </a:ext>
            </a:extLst>
          </p:cNvPr>
          <p:cNvSpPr txBox="1"/>
          <p:nvPr/>
        </p:nvSpPr>
        <p:spPr>
          <a:xfrm>
            <a:off x="7050082" y="5285278"/>
            <a:ext cx="493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Red fox, photo by Airwolfhound</a:t>
            </a:r>
          </a:p>
        </p:txBody>
      </p:sp>
    </p:spTree>
    <p:extLst>
      <p:ext uri="{BB962C8B-B14F-4D97-AF65-F5344CB8AC3E}">
        <p14:creationId xmlns:p14="http://schemas.microsoft.com/office/powerpoint/2010/main" val="168883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4FF090E-9575-4BAD-AEAD-3F16C4013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5" t="24727" r="54700" b="44594"/>
          <a:stretch/>
        </p:blipFill>
        <p:spPr>
          <a:xfrm>
            <a:off x="527273" y="1313866"/>
            <a:ext cx="5068187" cy="4833490"/>
          </a:xfrm>
          <a:prstGeom prst="rect">
            <a:avLst/>
          </a:prstGeom>
        </p:spPr>
      </p:pic>
      <p:pic>
        <p:nvPicPr>
          <p:cNvPr id="4" name="Picture 3" descr="A cat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24072499-5505-4996-9C1F-203843B15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42" y="1688849"/>
            <a:ext cx="5443758" cy="36291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7EF24-8D35-4741-9216-B20CE9E3F1A1}"/>
              </a:ext>
            </a:extLst>
          </p:cNvPr>
          <p:cNvSpPr txBox="1"/>
          <p:nvPr/>
        </p:nvSpPr>
        <p:spPr>
          <a:xfrm>
            <a:off x="6436242" y="5405623"/>
            <a:ext cx="54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Outdoor or feral cat, photo by Brocken Inaglory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3048000" y="62941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(Bengsen et al. 2015)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46206A-C5CB-4CDF-BD0C-8BF8EB42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700" dirty="0"/>
              <a:t>Environmental</a:t>
            </a:r>
            <a:r>
              <a:rPr lang="en-GB" dirty="0"/>
              <a:t> variance is also important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92E725-B5F2-4DE1-AA0E-13E7EA0F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Heterogeneity:</a:t>
            </a:r>
          </a:p>
          <a:p>
            <a:r>
              <a:rPr lang="en-GB" dirty="0"/>
              <a:t>Different habitats (forest, grassland, lake…)</a:t>
            </a:r>
          </a:p>
          <a:p>
            <a:r>
              <a:rPr lang="en-GB" dirty="0"/>
              <a:t>Seasonal changes (temperature, precipitation, light)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Stochasticity:</a:t>
            </a:r>
          </a:p>
          <a:p>
            <a:r>
              <a:rPr lang="en-GB" dirty="0"/>
              <a:t>Extreme and rare events (fire, flood)</a:t>
            </a:r>
          </a:p>
          <a:p>
            <a:r>
              <a:rPr lang="en-GB" dirty="0"/>
              <a:t>Climate change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0B355-96F1-4C39-8CD6-6C1A8E8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25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GB" dirty="0"/>
              <a:t>A pair of eagles nests near forest edges to be near the open grassland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8" name="Picture 7" descr="A group of birds in a nest&#10;&#10;Description automatically generated with low confidence">
            <a:extLst>
              <a:ext uri="{FF2B5EF4-FFF2-40B4-BE49-F238E27FC236}">
                <a16:creationId xmlns:a16="http://schemas.microsoft.com/office/drawing/2014/main" id="{64F4F48F-02C7-4EDF-9C44-82F40E6F7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81" y="1350924"/>
            <a:ext cx="5772237" cy="4646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FF015-8757-4FFB-AC8E-79E393825CB4}"/>
              </a:ext>
            </a:extLst>
          </p:cNvPr>
          <p:cNvSpPr txBox="1"/>
          <p:nvPr/>
        </p:nvSpPr>
        <p:spPr>
          <a:xfrm>
            <a:off x="838200" y="6176962"/>
            <a:ext cx="10489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Nesting bald eagles with chicks,</a:t>
            </a:r>
          </a:p>
          <a:p>
            <a:r>
              <a:rPr lang="en-CA" dirty="0"/>
              <a:t>https://www.birdsandblooms.com/wp-content/uploads/2017/05/eaglenest_tonya-sharp-e1638205400987.jpg</a:t>
            </a:r>
          </a:p>
        </p:txBody>
      </p:sp>
    </p:spTree>
    <p:extLst>
      <p:ext uri="{BB962C8B-B14F-4D97-AF65-F5344CB8AC3E}">
        <p14:creationId xmlns:p14="http://schemas.microsoft.com/office/powerpoint/2010/main" val="402273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GB" dirty="0"/>
              <a:t>A bear hibernates in winter and visits the river when salmon spawn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6" name="Picture 5" descr="A black dog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1C0D866A-A87E-42AD-8F38-27916F2F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35" y="1294979"/>
            <a:ext cx="7063105" cy="4761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E765E-6845-40E0-8E51-A1D10357CC0A}"/>
              </a:ext>
            </a:extLst>
          </p:cNvPr>
          <p:cNvSpPr txBox="1"/>
          <p:nvPr/>
        </p:nvSpPr>
        <p:spPr>
          <a:xfrm>
            <a:off x="2278911" y="6168010"/>
            <a:ext cx="7634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Hibernating black bear,</a:t>
            </a:r>
          </a:p>
          <a:p>
            <a:pPr algn="ctr"/>
            <a:r>
              <a:rPr lang="en-CA" dirty="0"/>
              <a:t>https://bear.org/wp-content/uploads/2008/10/bear_curled_up_in_den.jpg</a:t>
            </a:r>
          </a:p>
        </p:txBody>
      </p:sp>
    </p:spTree>
    <p:extLst>
      <p:ext uri="{BB962C8B-B14F-4D97-AF65-F5344CB8AC3E}">
        <p14:creationId xmlns:p14="http://schemas.microsoft.com/office/powerpoint/2010/main" val="157630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CA" dirty="0"/>
              <a:t>A bee only leaves the nest when it’s dry, warm, and not windy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10" name="Picture 9" descr="A group of bees on a honeycomb&#10;&#10;Description automatically generated with medium confidence">
            <a:extLst>
              <a:ext uri="{FF2B5EF4-FFF2-40B4-BE49-F238E27FC236}">
                <a16:creationId xmlns:a16="http://schemas.microsoft.com/office/drawing/2014/main" id="{93A91292-573B-44B7-92D3-016099557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0" y="1366693"/>
            <a:ext cx="9508958" cy="4432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19998D-F043-4F7C-B51A-4BDE610B5ABD}"/>
              </a:ext>
            </a:extLst>
          </p:cNvPr>
          <p:cNvSpPr txBox="1"/>
          <p:nvPr/>
        </p:nvSpPr>
        <p:spPr>
          <a:xfrm>
            <a:off x="2583710" y="5982433"/>
            <a:ext cx="7024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Bees on honeycomb,</a:t>
            </a:r>
          </a:p>
          <a:p>
            <a:pPr algn="ctr"/>
            <a:r>
              <a:rPr lang="en-CA" dirty="0"/>
              <a:t>https://www.zooportraits.com/wp-content/uploads/2017/03/bees.jpg</a:t>
            </a:r>
          </a:p>
        </p:txBody>
      </p:sp>
    </p:spTree>
    <p:extLst>
      <p:ext uri="{BB962C8B-B14F-4D97-AF65-F5344CB8AC3E}">
        <p14:creationId xmlns:p14="http://schemas.microsoft.com/office/powerpoint/2010/main" val="54200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CA" dirty="0"/>
              <a:t>A coyote takes advantage of the feeding schedule of pets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E9935-3250-4AF2-9967-EB29ED121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1845" y="1366763"/>
            <a:ext cx="8290837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0A5DF-153E-4058-B6AD-85261C24629E}"/>
              </a:ext>
            </a:extLst>
          </p:cNvPr>
          <p:cNvSpPr txBox="1"/>
          <p:nvPr/>
        </p:nvSpPr>
        <p:spPr>
          <a:xfrm>
            <a:off x="1648043" y="6176963"/>
            <a:ext cx="8938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Coyote in an urban environment,</a:t>
            </a:r>
          </a:p>
          <a:p>
            <a:pPr algn="ctr"/>
            <a:r>
              <a:rPr lang="en-CA" dirty="0"/>
              <a:t>https://www.economist.com/img/b/1280/720/90/sites/default/files/20200118_USP002.jpg</a:t>
            </a:r>
          </a:p>
        </p:txBody>
      </p:sp>
    </p:spTree>
    <p:extLst>
      <p:ext uri="{BB962C8B-B14F-4D97-AF65-F5344CB8AC3E}">
        <p14:creationId xmlns:p14="http://schemas.microsoft.com/office/powerpoint/2010/main" val="90136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860425"/>
            <a:ext cx="6801197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r>
              <a:rPr lang="en-CA" dirty="0"/>
              <a:t>Searching for food/nutrients</a:t>
            </a:r>
          </a:p>
          <a:p>
            <a:r>
              <a:rPr lang="en-CA" dirty="0"/>
              <a:t>Searching for water</a:t>
            </a:r>
          </a:p>
          <a:p>
            <a:r>
              <a:rPr lang="en-CA" dirty="0"/>
              <a:t>Searching for new den/nest</a:t>
            </a:r>
          </a:p>
          <a:p>
            <a:r>
              <a:rPr lang="en-CA" dirty="0"/>
              <a:t>Searching for mate/group</a:t>
            </a:r>
          </a:p>
          <a:p>
            <a:r>
              <a:rPr lang="en-CA" dirty="0"/>
              <a:t>Escaping predators/competitors</a:t>
            </a:r>
          </a:p>
          <a:p>
            <a:r>
              <a:rPr lang="en-CA" dirty="0"/>
              <a:t>Defending resources/territory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Can measure HR instead of individual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0F5CF8-E219-4F87-BA72-643EC7333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925" y="1822770"/>
            <a:ext cx="6660554" cy="37465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749742" cy="5316538"/>
          </a:xfrm>
        </p:spPr>
        <p:txBody>
          <a:bodyPr/>
          <a:lstStyle/>
          <a:p>
            <a:r>
              <a:rPr lang="en-CA" dirty="0"/>
              <a:t>A deer surfs the green wave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A3D4B0F-7244-41EF-97D3-2F13A9E6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6" b="29698"/>
          <a:stretch/>
        </p:blipFill>
        <p:spPr>
          <a:xfrm>
            <a:off x="7022265" y="523082"/>
            <a:ext cx="4331535" cy="6276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27C8CC-FC72-4BF9-9B41-45ECBE7E95EE}"/>
              </a:ext>
            </a:extLst>
          </p:cNvPr>
          <p:cNvSpPr txBox="1"/>
          <p:nvPr/>
        </p:nvSpPr>
        <p:spPr>
          <a:xfrm>
            <a:off x="9188032" y="123976"/>
            <a:ext cx="21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(Geremia et al. 2019)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5903CF-DAAE-41C6-87B9-592D1FBE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Variance and HR: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B10DD-C37C-4567-86A5-E445CB3CC8C3}"/>
              </a:ext>
            </a:extLst>
          </p:cNvPr>
          <p:cNvSpPr txBox="1"/>
          <p:nvPr/>
        </p:nvSpPr>
        <p:spPr>
          <a:xfrm>
            <a:off x="202925" y="5690889"/>
            <a:ext cx="6660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Foraging deer,</a:t>
            </a:r>
          </a:p>
          <a:p>
            <a:r>
              <a:rPr lang="en-CA" dirty="0"/>
              <a:t>https://www.havahart.com/media/Articles/Havahart/Protecting-Plants-from-Deer.jpg</a:t>
            </a:r>
          </a:p>
        </p:txBody>
      </p:sp>
    </p:spTree>
    <p:extLst>
      <p:ext uri="{BB962C8B-B14F-4D97-AF65-F5344CB8AC3E}">
        <p14:creationId xmlns:p14="http://schemas.microsoft.com/office/powerpoint/2010/main" val="350033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A4E-B25A-48F9-AD4E-6EFE00C5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DC145-7739-48BA-A0E6-F1761E34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7F26E4-E0F9-4947-B3EB-C6A6452A4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1174750"/>
            <a:ext cx="5181600" cy="5181600"/>
          </a:xfrm>
        </p:spPr>
      </p:pic>
    </p:spTree>
    <p:extLst>
      <p:ext uri="{BB962C8B-B14F-4D97-AF65-F5344CB8AC3E}">
        <p14:creationId xmlns:p14="http://schemas.microsoft.com/office/powerpoint/2010/main" val="83649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4156A-A966-482B-B96D-C749502D9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7211" r="32423" b="14830"/>
          <a:stretch/>
        </p:blipFill>
        <p:spPr>
          <a:xfrm>
            <a:off x="211578" y="1545272"/>
            <a:ext cx="7088862" cy="4293634"/>
          </a:xfrm>
          <a:prstGeom prst="rect">
            <a:avLst/>
          </a:prstGeom>
        </p:spPr>
      </p:pic>
      <p:pic>
        <p:nvPicPr>
          <p:cNvPr id="7" name="Picture 6" descr="A fox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CDB0B4B6-061D-4496-A3EB-2955988E5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82" y="1913867"/>
            <a:ext cx="4930340" cy="3286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23C1F-AFC2-49C4-94AE-310232AC88FF}"/>
              </a:ext>
            </a:extLst>
          </p:cNvPr>
          <p:cNvSpPr txBox="1"/>
          <p:nvPr/>
        </p:nvSpPr>
        <p:spPr>
          <a:xfrm>
            <a:off x="7050082" y="5285278"/>
            <a:ext cx="493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Red fox, photo by Airwolfhound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C3940-9348-490C-A10B-AE0E8E19CEC2}"/>
              </a:ext>
            </a:extLst>
          </p:cNvPr>
          <p:cNvSpPr txBox="1"/>
          <p:nvPr/>
        </p:nvSpPr>
        <p:spPr>
          <a:xfrm>
            <a:off x="4660605" y="6111010"/>
            <a:ext cx="28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(Lucherini &amp; Lovari 1996)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948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9D8A-5D5D-412D-9096-FBC1A5B41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17576" r="30687" b="3151"/>
          <a:stretch/>
        </p:blipFill>
        <p:spPr>
          <a:xfrm>
            <a:off x="254919" y="1402892"/>
            <a:ext cx="6572676" cy="4749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2713534" y="6152174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pic>
        <p:nvPicPr>
          <p:cNvPr id="11" name="Picture 10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58C6EE66-6E82-488C-ADD2-C541F2B0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91" y="3228500"/>
            <a:ext cx="2639544" cy="2497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7787984" y="5794514"/>
            <a:ext cx="3308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 err="1"/>
              <a:t>Showshoe</a:t>
            </a:r>
            <a:r>
              <a:rPr lang="en-CA" dirty="0"/>
              <a:t> hares,</a:t>
            </a:r>
          </a:p>
          <a:p>
            <a:pPr algn="ctr"/>
            <a:r>
              <a:rPr lang="en-CA" dirty="0"/>
              <a:t>photos by Wsiegmund (modified) and D. Gordon E. Robertson</a:t>
            </a:r>
          </a:p>
        </p:txBody>
      </p:sp>
      <p:pic>
        <p:nvPicPr>
          <p:cNvPr id="19" name="Picture 18" descr="A rabbit in the grass&#10;&#10;Description automatically generated with medium confidence">
            <a:extLst>
              <a:ext uri="{FF2B5EF4-FFF2-40B4-BE49-F238E27FC236}">
                <a16:creationId xmlns:a16="http://schemas.microsoft.com/office/drawing/2014/main" id="{7334CCB8-9A29-4F3A-92BD-3DFFA3AF7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95" y="760569"/>
            <a:ext cx="3633537" cy="24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4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C3F747-44D5-4979-B857-9F2EDA1D17B3}"/>
              </a:ext>
            </a:extLst>
          </p:cNvPr>
          <p:cNvGrpSpPr/>
          <p:nvPr/>
        </p:nvGrpSpPr>
        <p:grpSpPr>
          <a:xfrm>
            <a:off x="9149771" y="308439"/>
            <a:ext cx="2547224" cy="6413036"/>
            <a:chOff x="9126141" y="91757"/>
            <a:chExt cx="2547224" cy="64130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9FDA4A-A580-49DC-934A-BCF569FB1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37" t="17455" r="54201" b="11205"/>
            <a:stretch/>
          </p:blipFill>
          <p:spPr>
            <a:xfrm>
              <a:off x="9126141" y="91757"/>
              <a:ext cx="2547224" cy="59561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73479C-9D8D-4F07-8D1C-F700BD422D9E}"/>
                </a:ext>
              </a:extLst>
            </p:cNvPr>
            <p:cNvSpPr txBox="1"/>
            <p:nvPr/>
          </p:nvSpPr>
          <p:spPr>
            <a:xfrm>
              <a:off x="9426377" y="6135461"/>
              <a:ext cx="1946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(Nilsen et al. 2005)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10254D-6780-4538-ABA4-CD03A32662FB}"/>
              </a:ext>
            </a:extLst>
          </p:cNvPr>
          <p:cNvSpPr txBox="1"/>
          <p:nvPr/>
        </p:nvSpPr>
        <p:spPr>
          <a:xfrm>
            <a:off x="188014" y="2990770"/>
            <a:ext cx="311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Wolverine, photo by Zefram</a:t>
            </a:r>
          </a:p>
        </p:txBody>
      </p:sp>
      <p:pic>
        <p:nvPicPr>
          <p:cNvPr id="8" name="Picture 7" descr="A bear in the grass&#10;&#10;Description automatically generated with low confidence">
            <a:extLst>
              <a:ext uri="{FF2B5EF4-FFF2-40B4-BE49-F238E27FC236}">
                <a16:creationId xmlns:a16="http://schemas.microsoft.com/office/drawing/2014/main" id="{1AB84CA5-05E0-4EDA-B846-B3BF854D0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4" y="767910"/>
            <a:ext cx="3112976" cy="2222860"/>
          </a:xfrm>
          <a:prstGeom prst="rect">
            <a:avLst/>
          </a:prstGeom>
        </p:spPr>
      </p:pic>
      <p:pic>
        <p:nvPicPr>
          <p:cNvPr id="10" name="Picture 9" descr="A cat sitting in the snow&#10;&#10;Description automatically generated with medium confidence">
            <a:extLst>
              <a:ext uri="{FF2B5EF4-FFF2-40B4-BE49-F238E27FC236}">
                <a16:creationId xmlns:a16="http://schemas.microsoft.com/office/drawing/2014/main" id="{72706385-A555-4D71-8BF4-11B6FC9BD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93" y="767910"/>
            <a:ext cx="2268843" cy="3138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4F4F67-D46A-4F07-A1D3-60E5620C1FFE}"/>
              </a:ext>
            </a:extLst>
          </p:cNvPr>
          <p:cNvSpPr txBox="1"/>
          <p:nvPr/>
        </p:nvSpPr>
        <p:spPr>
          <a:xfrm>
            <a:off x="6445392" y="786108"/>
            <a:ext cx="2430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Canadian lynx,</a:t>
            </a:r>
          </a:p>
          <a:p>
            <a:pPr algn="ctr"/>
            <a:r>
              <a:rPr lang="en-CA" dirty="0"/>
              <a:t>photo by Michael Zahra</a:t>
            </a:r>
          </a:p>
        </p:txBody>
      </p:sp>
      <p:pic>
        <p:nvPicPr>
          <p:cNvPr id="14" name="Picture 13" descr="A cheetah walk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8F3E245E-4D84-4127-BF45-2585E05076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6"/>
          <a:stretch/>
        </p:blipFill>
        <p:spPr>
          <a:xfrm>
            <a:off x="181713" y="3429000"/>
            <a:ext cx="3112975" cy="30038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089305-A3DB-4F6D-BF45-34FAD915AA18}"/>
              </a:ext>
            </a:extLst>
          </p:cNvPr>
          <p:cNvSpPr txBox="1"/>
          <p:nvPr/>
        </p:nvSpPr>
        <p:spPr>
          <a:xfrm>
            <a:off x="181713" y="6424729"/>
            <a:ext cx="3112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Bobcat, photo by Bill W. Ca</a:t>
            </a:r>
          </a:p>
        </p:txBody>
      </p:sp>
      <p:pic>
        <p:nvPicPr>
          <p:cNvPr id="20" name="Picture 19" descr="A fox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BC700D94-72CD-4FDD-AE72-5BE82D2A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26" y="3605578"/>
            <a:ext cx="2587130" cy="30038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C90559-7688-47DC-8C90-9DEC890427FD}"/>
              </a:ext>
            </a:extLst>
          </p:cNvPr>
          <p:cNvSpPr txBox="1"/>
          <p:nvPr/>
        </p:nvSpPr>
        <p:spPr>
          <a:xfrm>
            <a:off x="3568687" y="5963064"/>
            <a:ext cx="2945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Coyote,</a:t>
            </a:r>
          </a:p>
          <a:p>
            <a:pPr algn="ctr"/>
            <a:r>
              <a:rPr lang="en-CA" dirty="0"/>
              <a:t>photo by Yathin S. Krishnappa</a:t>
            </a:r>
          </a:p>
        </p:txBody>
      </p:sp>
    </p:spTree>
    <p:extLst>
      <p:ext uri="{BB962C8B-B14F-4D97-AF65-F5344CB8AC3E}">
        <p14:creationId xmlns:p14="http://schemas.microsoft.com/office/powerpoint/2010/main" val="39937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F9FDA4A-A580-49DC-934A-BCF569FB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34" t="17455" r="37545" b="8046"/>
          <a:stretch/>
        </p:blipFill>
        <p:spPr>
          <a:xfrm>
            <a:off x="8919411" y="24231"/>
            <a:ext cx="2600589" cy="621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3479C-9D8D-4F07-8D1C-F700BD422D9E}"/>
              </a:ext>
            </a:extLst>
          </p:cNvPr>
          <p:cNvSpPr txBox="1"/>
          <p:nvPr/>
        </p:nvSpPr>
        <p:spPr>
          <a:xfrm>
            <a:off x="9246329" y="6308208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pic>
        <p:nvPicPr>
          <p:cNvPr id="27" name="Picture 26" descr="A wolf standing in the snow&#10;&#10;Description automatically generated with medium confidence">
            <a:extLst>
              <a:ext uri="{FF2B5EF4-FFF2-40B4-BE49-F238E27FC236}">
                <a16:creationId xmlns:a16="http://schemas.microsoft.com/office/drawing/2014/main" id="{62DC5416-F7D8-4332-824D-93FADB03F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2" y="1021932"/>
            <a:ext cx="3760762" cy="36599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D3A19A-9FEB-46D9-A20C-2C492F14C5A2}"/>
              </a:ext>
            </a:extLst>
          </p:cNvPr>
          <p:cNvSpPr txBox="1"/>
          <p:nvPr/>
        </p:nvSpPr>
        <p:spPr>
          <a:xfrm>
            <a:off x="1033893" y="4753680"/>
            <a:ext cx="322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Wolf, photo by Daniel Mott</a:t>
            </a:r>
          </a:p>
        </p:txBody>
      </p:sp>
      <p:pic>
        <p:nvPicPr>
          <p:cNvPr id="33" name="Picture 32" descr="A bear climbing a tree&#10;&#10;Description automatically generated with medium confidence">
            <a:extLst>
              <a:ext uri="{FF2B5EF4-FFF2-40B4-BE49-F238E27FC236}">
                <a16:creationId xmlns:a16="http://schemas.microsoft.com/office/drawing/2014/main" id="{A4FD7532-87A6-4669-B6AC-9A31D3D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86" y="1751979"/>
            <a:ext cx="2909451" cy="42370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A9F963-E5E6-4FA4-8DFD-087DD7F8C276}"/>
              </a:ext>
            </a:extLst>
          </p:cNvPr>
          <p:cNvSpPr txBox="1"/>
          <p:nvPr/>
        </p:nvSpPr>
        <p:spPr>
          <a:xfrm>
            <a:off x="5001711" y="6075144"/>
            <a:ext cx="317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Fisher,</a:t>
            </a:r>
          </a:p>
          <a:p>
            <a:pPr algn="ctr"/>
            <a:r>
              <a:rPr lang="en-CA" dirty="0"/>
              <a:t>photo by Douglas H. </a:t>
            </a:r>
            <a:r>
              <a:rPr lang="en-CA" dirty="0" err="1"/>
              <a:t>Domedion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8883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In predictable environments:</a:t>
                </a:r>
              </a:p>
              <a:p>
                <a:r>
                  <a:rPr lang="en-CA" dirty="0"/>
                  <a:t>P(success) = 1 (no failures)</a:t>
                </a:r>
              </a:p>
              <a:p>
                <a:r>
                  <a:rPr lang="en-CA" dirty="0"/>
                  <a:t>Availability = Abundance</a:t>
                </a:r>
              </a:p>
              <a:p>
                <a:r>
                  <a:rPr lang="en-CA" dirty="0"/>
                  <a:t>Prefer high-abundance areas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×1=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b="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1"/>
                      <m:t>𝔼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×1=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picture containing table&#10;&#10;Description automatically generated">
            <a:extLst>
              <a:ext uri="{FF2B5EF4-FFF2-40B4-BE49-F238E27FC236}">
                <a16:creationId xmlns:a16="http://schemas.microsoft.com/office/drawing/2014/main" id="{2A57EE25-F9FF-4E81-BD09-85DA5911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69" y="101323"/>
            <a:ext cx="5778084" cy="6603526"/>
          </a:xfr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EE775-B034-4A16-B529-B8F4142921D5}"/>
              </a:ext>
            </a:extLst>
          </p:cNvPr>
          <p:cNvSpPr/>
          <p:nvPr/>
        </p:nvSpPr>
        <p:spPr>
          <a:xfrm>
            <a:off x="5889569" y="3384209"/>
            <a:ext cx="3861182" cy="3337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98BAE-8BF8-4DC5-9D8D-FA56D1B2AAEE}"/>
              </a:ext>
            </a:extLst>
          </p:cNvPr>
          <p:cNvSpPr/>
          <p:nvPr/>
        </p:nvSpPr>
        <p:spPr>
          <a:xfrm>
            <a:off x="9750749" y="3429001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688E6-9A00-4056-A18B-F67F53BD69B0}"/>
              </a:ext>
            </a:extLst>
          </p:cNvPr>
          <p:cNvSpPr/>
          <p:nvPr/>
        </p:nvSpPr>
        <p:spPr>
          <a:xfrm>
            <a:off x="9750749" y="5050564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Stable environments --&gt; stable needs</a:t>
            </a:r>
          </a:p>
        </p:txBody>
      </p:sp>
    </p:spTree>
    <p:extLst>
      <p:ext uri="{BB962C8B-B14F-4D97-AF65-F5344CB8AC3E}">
        <p14:creationId xmlns:p14="http://schemas.microsoft.com/office/powerpoint/2010/main" val="3426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57EE25-F9FF-4E81-BD09-85DA5911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569" y="84698"/>
            <a:ext cx="5778084" cy="6603524"/>
          </a:xfr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Variable environments --&gt; variable needs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In unpredictable environments:</a:t>
                </a:r>
              </a:p>
              <a:p>
                <a:r>
                  <a:rPr lang="en-CA" dirty="0"/>
                  <a:t>P(success)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CA" dirty="0"/>
                  <a:t> 1 (failures happen)</a:t>
                </a:r>
              </a:p>
              <a:p>
                <a:r>
                  <a:rPr lang="en-CA" dirty="0"/>
                  <a:t>Availability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Abundance</a:t>
                </a:r>
              </a:p>
              <a:p>
                <a:r>
                  <a:rPr lang="en-CA" dirty="0"/>
                  <a:t>Prefer high-availability areas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b="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CA" b="1"/>
                      <m:t>𝔼</m:t>
                    </m:r>
                    <m:d>
                      <m:d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EE775-B034-4A16-B529-B8F4142921D5}"/>
              </a:ext>
            </a:extLst>
          </p:cNvPr>
          <p:cNvSpPr/>
          <p:nvPr/>
        </p:nvSpPr>
        <p:spPr>
          <a:xfrm>
            <a:off x="5889569" y="3384209"/>
            <a:ext cx="3861182" cy="3337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98BAE-8BF8-4DC5-9D8D-FA56D1B2AAEE}"/>
              </a:ext>
            </a:extLst>
          </p:cNvPr>
          <p:cNvSpPr/>
          <p:nvPr/>
        </p:nvSpPr>
        <p:spPr>
          <a:xfrm>
            <a:off x="9750749" y="3429001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688E6-9A00-4056-A18B-F67F53BD69B0}"/>
              </a:ext>
            </a:extLst>
          </p:cNvPr>
          <p:cNvSpPr/>
          <p:nvPr/>
        </p:nvSpPr>
        <p:spPr>
          <a:xfrm>
            <a:off x="9750749" y="5050564"/>
            <a:ext cx="1769249" cy="1621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19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B20-7EBA-42C2-913C-45EAD792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Abundance, variance and HR: simulating movement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9EFCD2-7C93-4DB5-B214-13342155D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125" y="811213"/>
            <a:ext cx="5365750" cy="5365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2915D-7DAE-42D1-92A7-FABBA679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1949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Stationary environments --&gt; constant 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Constant mean</a:t>
            </a:r>
          </a:p>
          <a:p>
            <a:r>
              <a:rPr lang="en-CA" dirty="0"/>
              <a:t>Constant variance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HR remains constant over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9" name="Content Placeholder 8" descr="Scatter chart&#10;&#10;Description automatically generated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69" y="918615"/>
            <a:ext cx="5181600" cy="2590800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3960264"/>
            <a:ext cx="518159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home range?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6252556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GB" dirty="0"/>
              <a:t>Area required for essential needs</a:t>
            </a:r>
          </a:p>
          <a:p>
            <a:r>
              <a:rPr lang="en-GB" dirty="0"/>
              <a:t>Animals must be range-resident</a:t>
            </a:r>
          </a:p>
          <a:p>
            <a:r>
              <a:rPr lang="en-GB" dirty="0"/>
              <a:t>HR must have a stable centroid</a:t>
            </a:r>
          </a:p>
          <a:p>
            <a:r>
              <a:rPr lang="en-GB" dirty="0"/>
              <a:t>Not applicable to:</a:t>
            </a:r>
          </a:p>
          <a:p>
            <a:pPr lvl="1"/>
            <a:r>
              <a:rPr lang="en-GB" dirty="0"/>
              <a:t>Nomadic animals</a:t>
            </a:r>
          </a:p>
          <a:p>
            <a:pPr lvl="1"/>
            <a:r>
              <a:rPr lang="en-GB" dirty="0"/>
              <a:t>Migrating animals</a:t>
            </a:r>
          </a:p>
          <a:p>
            <a:r>
              <a:rPr lang="en-GB" dirty="0"/>
              <a:t>May change over time</a:t>
            </a:r>
          </a:p>
          <a:p>
            <a:r>
              <a:rPr lang="en-CA" dirty="0"/>
              <a:t>Does not include exploratory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88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mean --&gt; HR changes rapidly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Constant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decreases faster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599" cy="2590800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3960264"/>
            <a:ext cx="5181599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Changing mean and variance --&gt; HR can change slowly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Linearly increasing mean</a:t>
                </a:r>
              </a:p>
              <a:p>
                <a:r>
                  <a:rPr lang="en-CA" dirty="0"/>
                  <a:t>Linearly increasing variance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HR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CA" dirty="0"/>
                  <a:t> 1/availability</a:t>
                </a:r>
              </a:p>
              <a:p>
                <a:r>
                  <a:rPr lang="en-CA" dirty="0"/>
                  <a:t>95% HR and 50% HR decrease at</a:t>
                </a:r>
                <a:br>
                  <a:rPr lang="en-CA" dirty="0"/>
                </a:br>
                <a:r>
                  <a:rPr lang="en-CA" dirty="0"/>
                  <a:t>a similar speed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5181600" cy="5316538"/>
              </a:xfrm>
              <a:blipFill>
                <a:blip r:embed="rId2"/>
                <a:stretch>
                  <a:fillRect l="-2118" r="-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C58A9B-46BD-45FB-B8ED-25D4ABFC6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69" y="918615"/>
            <a:ext cx="5181599" cy="2590799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1DAE8F2-6B28-4BE3-A956-4AC68162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770" y="3960264"/>
            <a:ext cx="518159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718F-877B-42AE-9CA4-084C00E0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54A2FBB5-E628-4A4E-B78F-2FC9BE43D6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7" y="702801"/>
            <a:ext cx="10699865" cy="601867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84856-4C68-43CC-9A4C-5420D05A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00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B1863C01-E742-4A6E-B71F-FD3D5C6F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19" y="0"/>
            <a:ext cx="7373881" cy="3705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it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Movebank dataset:</a:t>
            </a:r>
          </a:p>
          <a:p>
            <a:pPr lvl="1"/>
            <a:r>
              <a:rPr lang="en-CA" dirty="0"/>
              <a:t>&gt; 1500 animals</a:t>
            </a:r>
          </a:p>
          <a:p>
            <a:pPr lvl="1"/>
            <a:r>
              <a:rPr lang="en-CA" dirty="0"/>
              <a:t>&gt; 75 species</a:t>
            </a:r>
          </a:p>
          <a:p>
            <a:r>
              <a:rPr lang="en-CA" dirty="0"/>
              <a:t>New global raster of environmental variance</a:t>
            </a:r>
          </a:p>
          <a:p>
            <a:r>
              <a:rPr lang="en-CA" dirty="0"/>
              <a:t>Continuous time movement models (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ctmm</a:t>
            </a:r>
            <a:r>
              <a:rPr lang="en-CA" dirty="0"/>
              <a:t> R package)</a:t>
            </a:r>
          </a:p>
          <a:p>
            <a:r>
              <a:rPr lang="en-CA" dirty="0"/>
              <a:t>Hierarchical modeling for common trends (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mgcv</a:t>
            </a:r>
            <a:r>
              <a:rPr lang="en-CA" dirty="0"/>
              <a:t> R package)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5345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0425"/>
                <a:ext cx="10583488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Can measure HR as a </a:t>
                </a:r>
                <a:r>
                  <a:rPr lang="en-CA" b="1" dirty="0">
                    <a:solidFill>
                      <a:srgbClr val="FF0000"/>
                    </a:solidFill>
                  </a:rPr>
                  <a:t>catch-all variable</a:t>
                </a:r>
                <a:r>
                  <a:rPr lang="en-CA" dirty="0"/>
                  <a:t> for animal’s needs</a:t>
                </a:r>
              </a:p>
              <a:p>
                <a:r>
                  <a:rPr lang="en-CA" dirty="0"/>
                  <a:t>But only if animals are </a:t>
                </a:r>
                <a:r>
                  <a:rPr lang="en-CA" b="1" dirty="0">
                    <a:solidFill>
                      <a:srgbClr val="FF0000"/>
                    </a:solidFill>
                  </a:rPr>
                  <a:t>range-resident</a:t>
                </a:r>
                <a:r>
                  <a:rPr lang="en-CA" dirty="0"/>
                  <a:t> with a </a:t>
                </a:r>
                <a:r>
                  <a:rPr lang="en-CA" b="1" dirty="0">
                    <a:solidFill>
                      <a:srgbClr val="FF0000"/>
                    </a:solidFill>
                  </a:rPr>
                  <a:t>stable centroid</a:t>
                </a:r>
              </a:p>
              <a:p>
                <a:r>
                  <a:rPr lang="en-CA" dirty="0"/>
                  <a:t>HR is affected by:</a:t>
                </a:r>
              </a:p>
              <a:p>
                <a:pPr lvl="1"/>
                <a:r>
                  <a:rPr lang="en-CA" dirty="0"/>
                  <a:t>Resource abundance (</a:t>
                </a:r>
                <a:r>
                  <a:rPr lang="en-CA" i="1" dirty="0"/>
                  <a:t>R</a:t>
                </a:r>
                <a:r>
                  <a:rPr lang="en-CA" dirty="0"/>
                  <a:t>)</a:t>
                </a:r>
              </a:p>
              <a:p>
                <a:pPr lvl="1"/>
                <a:r>
                  <a:rPr lang="en-CA" dirty="0"/>
                  <a:t>Environmental variance and P(success)</a:t>
                </a:r>
                <a:endParaRPr lang="en-CA" i="1" dirty="0"/>
              </a:p>
              <a:p>
                <a:pPr lvl="1"/>
                <a:r>
                  <a:rPr lang="en-CA" i="1" dirty="0"/>
                  <a:t>U = 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i="1" dirty="0"/>
                  <a:t> S</a:t>
                </a:r>
                <a:r>
                  <a:rPr lang="en-CA" dirty="0"/>
                  <a:t> (because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R</a:t>
                </a:r>
                <a:r>
                  <a:rPr lang="en-CA" b="1" dirty="0">
                    <a:solidFill>
                      <a:srgbClr val="FF0000"/>
                    </a:solidFill>
                  </a:rPr>
                  <a:t> and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S</a:t>
                </a:r>
                <a:r>
                  <a:rPr lang="en-CA" b="1" dirty="0">
                    <a:solidFill>
                      <a:srgbClr val="FF0000"/>
                    </a:solidFill>
                  </a:rPr>
                  <a:t> interact</a:t>
                </a:r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39AE0-F3A5-4231-BEF0-7EA61E17F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0425"/>
                <a:ext cx="10583488" cy="5316538"/>
              </a:xfrm>
              <a:blipFill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4303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Funder 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0261" y="4396373"/>
            <a:ext cx="3293099" cy="131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987" y="4252199"/>
            <a:ext cx="3748456" cy="1605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6001" y="1561466"/>
            <a:ext cx="7559997" cy="2088668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5016E5-5214-46E0-8AAE-525E14C0F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B9A003-F42C-4B05-A58B-EADCBA33A031}"/>
              </a:ext>
            </a:extLst>
          </p:cNvPr>
          <p:cNvSpPr txBox="1">
            <a:spLocks/>
          </p:cNvSpPr>
          <p:nvPr/>
        </p:nvSpPr>
        <p:spPr>
          <a:xfrm>
            <a:off x="1524000" y="5885411"/>
            <a:ext cx="9144000" cy="831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>
                <a:cs typeface="Arial" panose="020B0604020202020204" pitchFamily="34" charset="0"/>
              </a:rPr>
              <a:t>Stefano Mezzini – M.Sc. Biol.</a:t>
            </a:r>
          </a:p>
          <a:p>
            <a:pPr marL="0" indent="0" algn="ctr">
              <a:buNone/>
            </a:pPr>
            <a:r>
              <a:rPr lang="en-CA" sz="2000" dirty="0">
                <a:cs typeface="Arial" panose="020B0604020202020204" pitchFamily="34" charset="0"/>
              </a:rPr>
              <a:t>stefano.mezzini@ubc.ca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CC172-1422-4949-BD55-4B63BB04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4D56FD-FC38-44F9-B7A8-FFFEB6AD8A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863316"/>
                <a:ext cx="10583488" cy="5316538"/>
              </a:xfrm>
            </p:spPr>
            <p:txBody>
              <a:bodyPr/>
              <a:lstStyle/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Can measure HR as a </a:t>
                </a:r>
                <a:r>
                  <a:rPr lang="en-CA" b="1" dirty="0">
                    <a:solidFill>
                      <a:srgbClr val="FF0000"/>
                    </a:solidFill>
                  </a:rPr>
                  <a:t>catch-all variable</a:t>
                </a:r>
                <a:r>
                  <a:rPr lang="en-CA" dirty="0"/>
                  <a:t> for animal’s needs</a:t>
                </a:r>
              </a:p>
              <a:p>
                <a:r>
                  <a:rPr lang="en-CA" dirty="0"/>
                  <a:t>But only if animals are </a:t>
                </a:r>
                <a:r>
                  <a:rPr lang="en-CA" b="1" dirty="0">
                    <a:solidFill>
                      <a:srgbClr val="FF0000"/>
                    </a:solidFill>
                  </a:rPr>
                  <a:t>range-resident</a:t>
                </a:r>
                <a:r>
                  <a:rPr lang="en-CA" dirty="0"/>
                  <a:t> with a </a:t>
                </a:r>
                <a:r>
                  <a:rPr lang="en-CA" b="1" dirty="0">
                    <a:solidFill>
                      <a:srgbClr val="FF0000"/>
                    </a:solidFill>
                  </a:rPr>
                  <a:t>stable centroid</a:t>
                </a:r>
              </a:p>
              <a:p>
                <a:r>
                  <a:rPr lang="en-CA" dirty="0"/>
                  <a:t>HR is affected by:</a:t>
                </a:r>
              </a:p>
              <a:p>
                <a:pPr lvl="1"/>
                <a:r>
                  <a:rPr lang="en-CA" dirty="0"/>
                  <a:t>Resource abundance (</a:t>
                </a:r>
                <a:r>
                  <a:rPr lang="en-CA" i="1" dirty="0"/>
                  <a:t>R</a:t>
                </a:r>
                <a:r>
                  <a:rPr lang="en-CA" dirty="0"/>
                  <a:t>)</a:t>
                </a:r>
              </a:p>
              <a:p>
                <a:pPr lvl="1"/>
                <a:r>
                  <a:rPr lang="en-CA" dirty="0"/>
                  <a:t>Environmental variance and P(success)</a:t>
                </a:r>
                <a:endParaRPr lang="en-CA" i="1" dirty="0"/>
              </a:p>
              <a:p>
                <a:pPr lvl="1"/>
                <a:r>
                  <a:rPr lang="en-CA" i="1" dirty="0"/>
                  <a:t>U = 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i="1" dirty="0"/>
                  <a:t> S</a:t>
                </a:r>
                <a:r>
                  <a:rPr lang="en-CA" dirty="0"/>
                  <a:t> (because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R</a:t>
                </a:r>
                <a:r>
                  <a:rPr lang="en-CA" b="1" dirty="0">
                    <a:solidFill>
                      <a:srgbClr val="FF0000"/>
                    </a:solidFill>
                  </a:rPr>
                  <a:t> and </a:t>
                </a:r>
                <a:r>
                  <a:rPr lang="en-CA" b="1" i="1" dirty="0">
                    <a:solidFill>
                      <a:srgbClr val="FF0000"/>
                    </a:solidFill>
                  </a:rPr>
                  <a:t>S</a:t>
                </a:r>
                <a:r>
                  <a:rPr lang="en-CA" b="1" dirty="0">
                    <a:solidFill>
                      <a:srgbClr val="FF0000"/>
                    </a:solidFill>
                  </a:rPr>
                  <a:t> interact</a:t>
                </a:r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84D56FD-FC38-44F9-B7A8-FFFEB6AD8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863316"/>
                <a:ext cx="10583488" cy="5316538"/>
              </a:xfrm>
              <a:blipFill>
                <a:blip r:embed="rId4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620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824556" cy="5316538"/>
          </a:xfrm>
        </p:spPr>
        <p:txBody>
          <a:bodyPr>
            <a:normAutofit/>
          </a:bodyPr>
          <a:lstStyle/>
          <a:p>
            <a:r>
              <a:rPr lang="en-CA" sz="1800" dirty="0"/>
              <a:t>Bengsen A.J., Algar D., Ballard G., Buckmaster T., Comer S., Fleming P.J.S., et al. (2016). Feral cat home-range size varies predictably with landscape productivity and population density. Journal of Zoology 298, 112–120. </a:t>
            </a:r>
            <a:r>
              <a:rPr lang="en-CA" sz="1800" dirty="0">
                <a:hlinkClick r:id="rId2"/>
              </a:rPr>
              <a:t>https://doi.org/10.1111/jzo.12290</a:t>
            </a:r>
            <a:endParaRPr lang="en-CA" sz="1800" dirty="0"/>
          </a:p>
          <a:p>
            <a:r>
              <a:rPr lang="en-CA" sz="1800" dirty="0"/>
              <a:t>Geremia C., Merkle J.A., Eacker D.R., Wallen R.L., White P.J., Hebblewhite M., et al. (2019). Migrating bison engineer the green wave. Proceedings of the National Academy of Sciences 116, 25707–25713. </a:t>
            </a:r>
            <a:r>
              <a:rPr lang="en-CA" sz="1800" dirty="0">
                <a:hlinkClick r:id="rId3"/>
              </a:rPr>
              <a:t>https://doi.org/10.1073/pnas.1913783116</a:t>
            </a:r>
            <a:endParaRPr lang="en-CA" sz="1800" dirty="0"/>
          </a:p>
          <a:p>
            <a:r>
              <a:rPr lang="en-GB" sz="1800" dirty="0"/>
              <a:t>Lucherini M. &amp; Lovari S. (1996). Habitat richness affects home range size in the red fox Vulpes vulpes. Behavioural Processes 36, 103–105. </a:t>
            </a:r>
            <a:r>
              <a:rPr lang="en-GB" sz="1800" dirty="0">
                <a:hlinkClick r:id="rId4"/>
              </a:rPr>
              <a:t>https://doi.org/10.1016/0376-6357(95)00018-6</a:t>
            </a:r>
            <a:endParaRPr lang="en-GB" sz="1800" dirty="0"/>
          </a:p>
          <a:p>
            <a:r>
              <a:rPr lang="en-CA" sz="1800" dirty="0"/>
              <a:t>Nilsen E.B., Herfindal I. &amp; Linnell J.D.C. (2005). Can intra-specific variation in carnivore home-range size be explained using remote-sensing estimates of environmental productivity? Écoscience 12, 68–75. </a:t>
            </a:r>
            <a:r>
              <a:rPr lang="en-CA" sz="1800" dirty="0">
                <a:hlinkClick r:id="rId5"/>
              </a:rPr>
              <a:t>https://doi.org/10.2980/i1195-6860-12-1-68.1</a:t>
            </a:r>
            <a:endParaRPr lang="en-CA" sz="1800" dirty="0"/>
          </a:p>
          <a:p>
            <a:r>
              <a:rPr lang="en-CA" sz="1800" dirty="0"/>
              <a:t>Rizzuto M., Leroux S.J., Vander Wal E., Richmond I.C., Heckford T.R., Balluffi-Fry J., et al. (2021). Forage stoichiometry predicts the home range size of a small terrestrial herbivore. Oecologia 197, 327–338. </a:t>
            </a:r>
            <a:r>
              <a:rPr lang="en-CA" sz="1800" dirty="0">
                <a:hlinkClick r:id="rId6"/>
              </a:rPr>
              <a:t>https://doi.org/10.1007/s00442-021-04965-0</a:t>
            </a:r>
            <a:endParaRPr lang="en-CA" sz="1800" dirty="0"/>
          </a:p>
          <a:p>
            <a:endParaRPr lang="en-CA" sz="18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HR modeling requires a stable centroid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6967452" cy="5316538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GB" dirty="0"/>
              <a:t>An eagle returning to its nest</a:t>
            </a:r>
          </a:p>
          <a:p>
            <a:r>
              <a:rPr lang="en-GB" dirty="0"/>
              <a:t>A bear returning to its den</a:t>
            </a:r>
          </a:p>
          <a:p>
            <a:r>
              <a:rPr lang="en-CA" dirty="0"/>
              <a:t>A bee returning to its hive</a:t>
            </a:r>
          </a:p>
          <a:p>
            <a:r>
              <a:rPr lang="en-CA" dirty="0"/>
              <a:t>The center of a coyote’s hunting grounds</a:t>
            </a:r>
          </a:p>
          <a:p>
            <a:r>
              <a:rPr lang="en-CA" dirty="0"/>
              <a:t>The center of a deer’s foraging grounds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7640C043-FE90-4082-A293-11AA05720D47}"/>
              </a:ext>
            </a:extLst>
          </p:cNvPr>
          <p:cNvSpPr/>
          <p:nvPr/>
        </p:nvSpPr>
        <p:spPr>
          <a:xfrm>
            <a:off x="9663604" y="4173105"/>
            <a:ext cx="274204" cy="274204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8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might affect HR size?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CA" dirty="0"/>
              </a:p>
              <a:p>
                <a:endParaRPr lang="en-CA" dirty="0"/>
              </a:p>
              <a:p>
                <a:r>
                  <a:rPr lang="en-GB" dirty="0"/>
                  <a:t>Resource abundance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</a:t>
                </a:r>
              </a:p>
              <a:p>
                <a:r>
                  <a:rPr lang="en-GB" dirty="0"/>
                  <a:t>Competition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</a:t>
                </a:r>
              </a:p>
              <a:p>
                <a:r>
                  <a:rPr lang="en-GB" dirty="0"/>
                  <a:t>Predation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</a:t>
                </a:r>
              </a:p>
              <a:p>
                <a:r>
                  <a:rPr lang="en-GB" dirty="0"/>
                  <a:t>Heterogeneity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HR (?)</a:t>
                </a:r>
              </a:p>
              <a:p>
                <a:r>
                  <a:rPr lang="en-GB" dirty="0"/>
                  <a:t>Connectivity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  <a:p>
                <a:r>
                  <a:rPr lang="en-GB" dirty="0"/>
                  <a:t>Movement cost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1/HR (?)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1F96F-D512-4334-8F42-69666439E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2BD31-1612-4353-BF19-3005BD93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927894"/>
            <a:ext cx="5181600" cy="5181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26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eagle nests near areas with high prey density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5" name="Picture 4" descr="A picture containing water, outdoor, bird, brown&#10;&#10;Description automatically generated">
            <a:extLst>
              <a:ext uri="{FF2B5EF4-FFF2-40B4-BE49-F238E27FC236}">
                <a16:creationId xmlns:a16="http://schemas.microsoft.com/office/drawing/2014/main" id="{7DBF1FD3-1E71-440C-9AFC-383D20B5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01754"/>
            <a:ext cx="7116725" cy="4744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BB7B2-3FD7-45BB-8B97-6EB1AFA72C7B}"/>
              </a:ext>
            </a:extLst>
          </p:cNvPr>
          <p:cNvSpPr txBox="1"/>
          <p:nvPr/>
        </p:nvSpPr>
        <p:spPr>
          <a:xfrm>
            <a:off x="3048000" y="6166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Bald eagle, photo by KenCanning </a:t>
            </a:r>
          </a:p>
        </p:txBody>
      </p:sp>
    </p:spTree>
    <p:extLst>
      <p:ext uri="{BB962C8B-B14F-4D97-AF65-F5344CB8AC3E}">
        <p14:creationId xmlns:p14="http://schemas.microsoft.com/office/powerpoint/2010/main" val="45727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bear stays near a river where salmon spawn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7" name="Picture 6" descr="A picture containing water, bear, mammal, dog&#10;&#10;Description automatically generated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32" y="1366763"/>
            <a:ext cx="9707735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2353338" y="6169580"/>
            <a:ext cx="7485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Bears eating salmon,</a:t>
            </a:r>
          </a:p>
          <a:p>
            <a:pPr algn="ctr"/>
            <a:r>
              <a:rPr lang="en-CA" dirty="0"/>
              <a:t>https://hakaimagazine.com/wp-content/uploads/header-inland-salmon.jpg</a:t>
            </a:r>
          </a:p>
        </p:txBody>
      </p:sp>
    </p:spTree>
    <p:extLst>
      <p:ext uri="{BB962C8B-B14F-4D97-AF65-F5344CB8AC3E}">
        <p14:creationId xmlns:p14="http://schemas.microsoft.com/office/powerpoint/2010/main" val="350636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bee focuses on wildflower patches and ignores crops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0792" y="1366763"/>
            <a:ext cx="8910414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2353338" y="6169580"/>
            <a:ext cx="7485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Bee pollinating a wild flower,</a:t>
            </a:r>
          </a:p>
          <a:p>
            <a:pPr algn="ctr"/>
            <a:r>
              <a:rPr lang="en-CA" dirty="0"/>
              <a:t>https://www.goodnet.org/photos/620x0/29855_hd.jpg</a:t>
            </a:r>
          </a:p>
        </p:txBody>
      </p:sp>
    </p:spTree>
    <p:extLst>
      <p:ext uri="{BB962C8B-B14F-4D97-AF65-F5344CB8AC3E}">
        <p14:creationId xmlns:p14="http://schemas.microsoft.com/office/powerpoint/2010/main" val="38424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D587-816A-42A8-92AA-954BBAD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2EE36-C461-4446-BC58-91961290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coyote takes advantage of pet food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54528-591C-4ECC-86FC-D8ABC2C4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1845" y="1366763"/>
            <a:ext cx="8290837" cy="466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1488E-0407-41F8-95A6-B498E26E01E1}"/>
              </a:ext>
            </a:extLst>
          </p:cNvPr>
          <p:cNvSpPr txBox="1"/>
          <p:nvPr/>
        </p:nvSpPr>
        <p:spPr>
          <a:xfrm>
            <a:off x="1648043" y="6176963"/>
            <a:ext cx="8938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Coyote in an urban environment,</a:t>
            </a:r>
          </a:p>
          <a:p>
            <a:pPr algn="ctr"/>
            <a:r>
              <a:rPr lang="en-CA" dirty="0"/>
              <a:t>https://www.economist.com/img/b/1280/720/90/sites/default/files/20200118_USP002.jpg</a:t>
            </a:r>
          </a:p>
        </p:txBody>
      </p:sp>
    </p:spTree>
    <p:extLst>
      <p:ext uri="{BB962C8B-B14F-4D97-AF65-F5344CB8AC3E}">
        <p14:creationId xmlns:p14="http://schemas.microsoft.com/office/powerpoint/2010/main" val="364849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2645</TotalTime>
  <Words>1424</Words>
  <Application>Microsoft Office PowerPoint</Application>
  <PresentationFormat>Widescreen</PresentationFormat>
  <Paragraphs>252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AdvPSUnv</vt:lpstr>
      <vt:lpstr>Arial</vt:lpstr>
      <vt:lpstr>Calibri</vt:lpstr>
      <vt:lpstr>Calibri Light</vt:lpstr>
      <vt:lpstr>Cambria Math</vt:lpstr>
      <vt:lpstr>Lucida Console</vt:lpstr>
      <vt:lpstr>MyriadPro-Semibold</vt:lpstr>
      <vt:lpstr>Office Theme</vt:lpstr>
      <vt:lpstr>How do resource abundance and stochasticity affect animal movement?</vt:lpstr>
      <vt:lpstr>Why do animals move?</vt:lpstr>
      <vt:lpstr>What is a home range?</vt:lpstr>
      <vt:lpstr>HR modeling requires a stable centroid</vt:lpstr>
      <vt:lpstr>What might affect HR size?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examples</vt:lpstr>
      <vt:lpstr>Resource abundance and HR: simulating movement</vt:lpstr>
      <vt:lpstr>Resource abundance and HR: examples in literature</vt:lpstr>
      <vt:lpstr>Resource abundance and HR: examples in literature</vt:lpstr>
      <vt:lpstr>Resource abundance and HR: examples in literature</vt:lpstr>
      <vt:lpstr>Environmental variance is also important</vt:lpstr>
      <vt:lpstr>Variance and HR: examples</vt:lpstr>
      <vt:lpstr>Variance and HR: examples</vt:lpstr>
      <vt:lpstr>Variance and HR: examples</vt:lpstr>
      <vt:lpstr>Variance and HR: examples</vt:lpstr>
      <vt:lpstr>Variance and HR: examples</vt:lpstr>
      <vt:lpstr>Variance and HR: simulating movement</vt:lpstr>
      <vt:lpstr>Variance and HR: examples in literature</vt:lpstr>
      <vt:lpstr>Variance and HR: examples in literature</vt:lpstr>
      <vt:lpstr>Variance and HR: examples in literature</vt:lpstr>
      <vt:lpstr>Variance and HR: examples in literature</vt:lpstr>
      <vt:lpstr>Stable environments --&gt; stable needs</vt:lpstr>
      <vt:lpstr>Variable environments --&gt; variable needs</vt:lpstr>
      <vt:lpstr>Abundance, variance and HR: simulating movement</vt:lpstr>
      <vt:lpstr>Stationary environments --&gt; constant HR</vt:lpstr>
      <vt:lpstr>Changing mean --&gt; HR changes rapidly</vt:lpstr>
      <vt:lpstr>Changing mean and variance --&gt; HR can change slowly</vt:lpstr>
      <vt:lpstr>Relationships can be complicated…</vt:lpstr>
      <vt:lpstr>Modeling it all</vt:lpstr>
      <vt:lpstr>Summary</vt:lpstr>
      <vt:lpstr>Funder 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116</cp:revision>
  <dcterms:created xsi:type="dcterms:W3CDTF">2021-11-11T16:37:17Z</dcterms:created>
  <dcterms:modified xsi:type="dcterms:W3CDTF">2022-03-03T17:38:11Z</dcterms:modified>
</cp:coreProperties>
</file>